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7"/>
  </p:handoutMasterIdLst>
  <p:sldIdLst>
    <p:sldId id="257" r:id="rId2"/>
    <p:sldId id="260" r:id="rId3"/>
    <p:sldId id="261" r:id="rId4"/>
    <p:sldId id="262" r:id="rId5"/>
    <p:sldId id="26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2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E9995E-B1A4-4780-9C66-7AB465C7BFBF}" type="datetimeFigureOut">
              <a:rPr lang="en-US" smtClean="0"/>
              <a:t>6/6/2018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FF81585-B72F-430C-A017-51649A508851}" type="slidenum">
              <a:rPr lang="en-US" smtClean="0"/>
              <a:t>‹#›</a:t>
            </a:fld>
            <a:endParaRPr lang="en-US"/>
          </a:p>
        </p:txBody>
      </p:sp>
    </p:spTree>
    <p:extLst>
      <p:ext uri="{BB962C8B-B14F-4D97-AF65-F5344CB8AC3E}">
        <p14:creationId xmlns:p14="http://schemas.microsoft.com/office/powerpoint/2010/main" val="11298888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F26DFD8-7CD3-44C0-82E0-8D42447F4A27}"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44532803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CD96166-801F-4888-AC73-5908B780DF0E}"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05177652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381E5EB-4631-40E3-8EAB-D21E3A2D333E}"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10585307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864229B-507F-40DE-B8A7-B642FAC0EBF6}"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56644094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93C6858-9FFC-41C9-A2AE-A84D185BD3FC}"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36375967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5CF55D3-E7D3-4FDE-BBB2-A935F791771A}"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64286004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B55DC80-8515-4183-98B0-63E31CC7EB4A}"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49402391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3D15CA24-41F2-416B-94EC-3EE065DE3D35}"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20002327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D481963-AD8D-4112-9AFE-F7392271E414}"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3053607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1E97FAE-A444-46E8-B802-A2FBA239CF84}"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95862767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74583BC-034D-4D32-8D96-46BEABB5A6E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553357521"/>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9933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mn-lt"/>
                <a:cs typeface="+mn-cs"/>
              </a:defRPr>
            </a:lvl1pPr>
          </a:lstStyle>
          <a:p>
            <a:pPr fontAlgn="base">
              <a:spcBef>
                <a:spcPct val="0"/>
              </a:spcBef>
              <a:spcAft>
                <a:spcPct val="0"/>
              </a:spcAft>
              <a:defRPr/>
            </a:pPr>
            <a:endParaRPr lang="en-US" altLang="en-US">
              <a:solidFill>
                <a:srgbClr val="000000"/>
              </a:solidFill>
            </a:endParaRPr>
          </a:p>
        </p:txBody>
      </p:sp>
      <p:sp>
        <p:nvSpPr>
          <p:cNvPr id="9933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mn-lt"/>
                <a:cs typeface="+mn-cs"/>
              </a:defRPr>
            </a:lvl1pPr>
          </a:lstStyle>
          <a:p>
            <a:pPr fontAlgn="base">
              <a:spcBef>
                <a:spcPct val="0"/>
              </a:spcBef>
              <a:spcAft>
                <a:spcPct val="0"/>
              </a:spcAft>
              <a:defRPr/>
            </a:pPr>
            <a:endParaRPr lang="en-US" altLang="en-US">
              <a:solidFill>
                <a:srgbClr val="000000"/>
              </a:solidFill>
            </a:endParaRPr>
          </a:p>
        </p:txBody>
      </p:sp>
      <p:sp>
        <p:nvSpPr>
          <p:cNvPr id="99334"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atin typeface="+mn-lt"/>
                <a:cs typeface="+mn-cs"/>
              </a:defRPr>
            </a:lvl1pPr>
          </a:lstStyle>
          <a:p>
            <a:pPr fontAlgn="base">
              <a:spcBef>
                <a:spcPct val="0"/>
              </a:spcBef>
              <a:spcAft>
                <a:spcPct val="0"/>
              </a:spcAft>
              <a:defRPr/>
            </a:pPr>
            <a:fld id="{6E74AEEB-C2C5-4795-9911-17293FC4BADB}" type="slidenum">
              <a:rPr lang="en-US" altLang="en-US">
                <a:solidFill>
                  <a:srgbClr val="000000"/>
                </a:solidFill>
              </a:rPr>
              <a:pPr fontAlgn="base">
                <a:spcBef>
                  <a:spcPct val="0"/>
                </a:spcBef>
                <a:spcAft>
                  <a:spcPct val="0"/>
                </a:spcAft>
                <a:defRPr/>
              </a:pPr>
              <a:t>‹#›</a:t>
            </a:fld>
            <a:endParaRPr lang="en-US" altLang="en-US">
              <a:solidFill>
                <a:srgbClr val="000000"/>
              </a:solidFill>
            </a:endParaRPr>
          </a:p>
        </p:txBody>
      </p:sp>
    </p:spTree>
    <p:extLst>
      <p:ext uri="{BB962C8B-B14F-4D97-AF65-F5344CB8AC3E}">
        <p14:creationId xmlns:p14="http://schemas.microsoft.com/office/powerpoint/2010/main" val="936260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10600" cy="1143000"/>
          </a:xfrm>
        </p:spPr>
        <p:txBody>
          <a:bodyPr/>
          <a:lstStyle/>
          <a:p>
            <a:r>
              <a:rPr lang="en-US" sz="4000" dirty="0" smtClean="0">
                <a:solidFill>
                  <a:srgbClr val="00B050"/>
                </a:solidFill>
              </a:rPr>
              <a:t>Me llamo _________ Clase  702</a:t>
            </a:r>
            <a:br>
              <a:rPr lang="en-US" sz="4000" dirty="0" smtClean="0">
                <a:solidFill>
                  <a:srgbClr val="00B050"/>
                </a:solidFill>
              </a:rPr>
            </a:br>
            <a:r>
              <a:rPr lang="en-US" sz="4000" dirty="0" smtClean="0">
                <a:solidFill>
                  <a:srgbClr val="00B050"/>
                </a:solidFill>
              </a:rPr>
              <a:t>La fecha es el </a:t>
            </a:r>
            <a:r>
              <a:rPr lang="en-US" sz="4000" dirty="0">
                <a:solidFill>
                  <a:srgbClr val="00B050"/>
                </a:solidFill>
              </a:rPr>
              <a:t>8</a:t>
            </a:r>
            <a:r>
              <a:rPr lang="en-US" sz="4000" dirty="0" smtClean="0">
                <a:solidFill>
                  <a:srgbClr val="00B050"/>
                </a:solidFill>
              </a:rPr>
              <a:t> de </a:t>
            </a:r>
            <a:r>
              <a:rPr lang="en-US" sz="4000" dirty="0" err="1" smtClean="0">
                <a:solidFill>
                  <a:srgbClr val="00B050"/>
                </a:solidFill>
              </a:rPr>
              <a:t>junio</a:t>
            </a:r>
            <a:r>
              <a:rPr lang="en-US" sz="4000" dirty="0" smtClean="0">
                <a:solidFill>
                  <a:srgbClr val="00B050"/>
                </a:solidFill>
              </a:rPr>
              <a:t> del 2018</a:t>
            </a:r>
            <a:endParaRPr lang="en-US" sz="4000" dirty="0">
              <a:solidFill>
                <a:srgbClr val="00B050"/>
              </a:solidFill>
            </a:endParaRPr>
          </a:p>
        </p:txBody>
      </p:sp>
      <p:sp>
        <p:nvSpPr>
          <p:cNvPr id="3" name="Content Placeholder 2"/>
          <p:cNvSpPr>
            <a:spLocks noGrp="1"/>
          </p:cNvSpPr>
          <p:nvPr>
            <p:ph idx="1"/>
          </p:nvPr>
        </p:nvSpPr>
        <p:spPr/>
        <p:txBody>
          <a:bodyPr/>
          <a:lstStyle/>
          <a:p>
            <a:pPr marL="0" indent="0">
              <a:buNone/>
            </a:pPr>
            <a:r>
              <a:rPr lang="en-US" dirty="0" err="1" smtClean="0">
                <a:solidFill>
                  <a:srgbClr val="FF0000"/>
                </a:solidFill>
              </a:rPr>
              <a:t>Proposito</a:t>
            </a:r>
            <a:r>
              <a:rPr lang="en-US" dirty="0" smtClean="0">
                <a:solidFill>
                  <a:srgbClr val="FF0000"/>
                </a:solidFill>
              </a:rPr>
              <a:t> # 73:</a:t>
            </a:r>
            <a:r>
              <a:rPr lang="en-US" dirty="0" smtClean="0"/>
              <a:t> ¿</a:t>
            </a:r>
            <a:r>
              <a:rPr lang="en-US" dirty="0" err="1" smtClean="0"/>
              <a:t>Quien</a:t>
            </a:r>
            <a:r>
              <a:rPr lang="en-US" dirty="0" smtClean="0"/>
              <a:t> le da la </a:t>
            </a:r>
            <a:r>
              <a:rPr lang="en-US" dirty="0" err="1" smtClean="0"/>
              <a:t>receta</a:t>
            </a:r>
            <a:r>
              <a:rPr lang="en-US" dirty="0" smtClean="0"/>
              <a:t> al </a:t>
            </a:r>
            <a:r>
              <a:rPr lang="en-US" dirty="0" err="1" smtClean="0"/>
              <a:t>enfermo</a:t>
            </a:r>
            <a:r>
              <a:rPr lang="en-US" dirty="0" smtClean="0"/>
              <a:t>?</a:t>
            </a:r>
          </a:p>
          <a:p>
            <a:pPr marL="0" indent="0">
              <a:buNone/>
            </a:pPr>
            <a:r>
              <a:rPr lang="en-US" i="1" dirty="0" smtClean="0">
                <a:solidFill>
                  <a:srgbClr val="7030A0"/>
                </a:solidFill>
              </a:rPr>
              <a:t>L.O:  to learn object pronouns</a:t>
            </a:r>
          </a:p>
          <a:p>
            <a:pPr marL="0" indent="0">
              <a:buNone/>
            </a:pPr>
            <a:r>
              <a:rPr lang="en-US" dirty="0" err="1" smtClean="0">
                <a:solidFill>
                  <a:srgbClr val="FF0000"/>
                </a:solidFill>
              </a:rPr>
              <a:t>Actividad</a:t>
            </a:r>
            <a:r>
              <a:rPr lang="en-US" dirty="0" smtClean="0">
                <a:solidFill>
                  <a:srgbClr val="FF0000"/>
                </a:solidFill>
              </a:rPr>
              <a:t> </a:t>
            </a:r>
            <a:r>
              <a:rPr lang="en-US" dirty="0" err="1" smtClean="0">
                <a:solidFill>
                  <a:srgbClr val="FF0000"/>
                </a:solidFill>
              </a:rPr>
              <a:t>Inicial</a:t>
            </a:r>
            <a:r>
              <a:rPr lang="en-US" dirty="0" smtClean="0">
                <a:solidFill>
                  <a:srgbClr val="FF0000"/>
                </a:solidFill>
              </a:rPr>
              <a:t>:</a:t>
            </a:r>
          </a:p>
          <a:p>
            <a:pPr>
              <a:buFont typeface="Arial" panose="020B0604020202020204" pitchFamily="34" charset="0"/>
              <a:buChar char="•"/>
            </a:pPr>
            <a:r>
              <a:rPr lang="en-US" dirty="0" smtClean="0"/>
              <a:t>TEXTBOOK:</a:t>
            </a:r>
          </a:p>
          <a:p>
            <a:pPr marL="457200" lvl="1" indent="0">
              <a:buNone/>
            </a:pPr>
            <a:r>
              <a:rPr lang="en-US" dirty="0" err="1" smtClean="0"/>
              <a:t>Completa</a:t>
            </a:r>
            <a:r>
              <a:rPr lang="en-US" dirty="0" smtClean="0"/>
              <a:t> </a:t>
            </a:r>
            <a:r>
              <a:rPr lang="en-US" u="sng" dirty="0" err="1" smtClean="0"/>
              <a:t>Ejercicio</a:t>
            </a:r>
            <a:r>
              <a:rPr lang="en-US" u="sng" dirty="0" smtClean="0"/>
              <a:t> 14</a:t>
            </a:r>
            <a:r>
              <a:rPr lang="en-US" dirty="0" smtClean="0"/>
              <a:t> p. 209</a:t>
            </a:r>
            <a:endParaRPr lang="en-US" dirty="0"/>
          </a:p>
        </p:txBody>
      </p:sp>
      <p:sp>
        <p:nvSpPr>
          <p:cNvPr id="4" name="Slide Number Placeholder 3"/>
          <p:cNvSpPr>
            <a:spLocks noGrp="1"/>
          </p:cNvSpPr>
          <p:nvPr>
            <p:ph type="sldNum" sz="quarter" idx="12"/>
          </p:nvPr>
        </p:nvSpPr>
        <p:spPr/>
        <p:txBody>
          <a:bodyPr/>
          <a:lstStyle/>
          <a:p>
            <a:pPr>
              <a:defRPr/>
            </a:pPr>
            <a:fld id="{C864229B-507F-40DE-B8A7-B642FAC0EBF6}" type="slidenum">
              <a:rPr lang="en-US" altLang="en-US" smtClean="0">
                <a:solidFill>
                  <a:srgbClr val="000000"/>
                </a:solidFill>
              </a:rPr>
              <a:pPr>
                <a:defRPr/>
              </a:pPr>
              <a:t>1</a:t>
            </a:fld>
            <a:endParaRPr lang="en-US" altLang="en-US">
              <a:solidFill>
                <a:srgbClr val="000000"/>
              </a:solidFill>
            </a:endParaRPr>
          </a:p>
        </p:txBody>
      </p:sp>
    </p:spTree>
    <p:extLst>
      <p:ext uri="{BB962C8B-B14F-4D97-AF65-F5344CB8AC3E}">
        <p14:creationId xmlns:p14="http://schemas.microsoft.com/office/powerpoint/2010/main" val="337147826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76200"/>
            <a:ext cx="8229600" cy="1143000"/>
          </a:xfrm>
        </p:spPr>
        <p:txBody>
          <a:bodyPr/>
          <a:lstStyle/>
          <a:p>
            <a:r>
              <a:rPr lang="en-US" altLang="en-US" sz="4000">
                <a:solidFill>
                  <a:srgbClr val="FF0000"/>
                </a:solidFill>
              </a:rPr>
              <a:t>Los pronombres </a:t>
            </a:r>
            <a:r>
              <a:rPr lang="en-US" altLang="en-US" sz="4000" b="1">
                <a:solidFill>
                  <a:srgbClr val="FF0000"/>
                </a:solidFill>
              </a:rPr>
              <a:t>le, les</a:t>
            </a:r>
            <a:r>
              <a:rPr lang="en-US" altLang="en-US" sz="4000">
                <a:solidFill>
                  <a:srgbClr val="FF0000"/>
                </a:solidFill>
              </a:rPr>
              <a:t/>
            </a:r>
            <a:br>
              <a:rPr lang="en-US" altLang="en-US" sz="4000">
                <a:solidFill>
                  <a:srgbClr val="FF0000"/>
                </a:solidFill>
              </a:rPr>
            </a:br>
            <a:r>
              <a:rPr lang="en-US" altLang="en-US" sz="3200">
                <a:solidFill>
                  <a:schemeClr val="accent2"/>
                </a:solidFill>
              </a:rPr>
              <a:t>(telling what happens to others)</a:t>
            </a:r>
            <a:endParaRPr lang="en-US" altLang="en-US" sz="4000">
              <a:solidFill>
                <a:srgbClr val="FF0000"/>
              </a:solidFill>
            </a:endParaRPr>
          </a:p>
        </p:txBody>
      </p:sp>
      <p:sp>
        <p:nvSpPr>
          <p:cNvPr id="9219" name="Rectangle 3"/>
          <p:cNvSpPr>
            <a:spLocks noGrp="1" noChangeArrowheads="1"/>
          </p:cNvSpPr>
          <p:nvPr>
            <p:ph type="body" idx="1"/>
          </p:nvPr>
        </p:nvSpPr>
        <p:spPr>
          <a:xfrm>
            <a:off x="152400" y="1447800"/>
            <a:ext cx="8839200" cy="5029200"/>
          </a:xfrm>
        </p:spPr>
        <p:txBody>
          <a:bodyPr/>
          <a:lstStyle/>
          <a:p>
            <a:pPr marL="609600" indent="-609600">
              <a:lnSpc>
                <a:spcPct val="80000"/>
              </a:lnSpc>
              <a:buFontTx/>
              <a:buAutoNum type="arabicPeriod"/>
            </a:pPr>
            <a:r>
              <a:rPr lang="en-US" altLang="en-US" sz="2800" b="1"/>
              <a:t>Le, </a:t>
            </a:r>
            <a:r>
              <a:rPr lang="es-ES_tradnl" altLang="en-US" sz="2800"/>
              <a:t>and </a:t>
            </a:r>
            <a:r>
              <a:rPr lang="es-ES_tradnl" altLang="en-US" sz="2800" b="1"/>
              <a:t>les</a:t>
            </a:r>
            <a:r>
              <a:rPr lang="es-ES_tradnl" altLang="en-US" sz="2800"/>
              <a:t> are indirect object pronouns. They are the indirect receivers of the action of the verb. </a:t>
            </a:r>
          </a:p>
          <a:p>
            <a:pPr marL="990600" lvl="1" indent="-533400">
              <a:lnSpc>
                <a:spcPct val="80000"/>
              </a:lnSpc>
            </a:pPr>
            <a:r>
              <a:rPr lang="es-ES_tradnl" altLang="en-US" sz="2400">
                <a:solidFill>
                  <a:srgbClr val="0000FF"/>
                </a:solidFill>
              </a:rPr>
              <a:t>El farmacéutico </a:t>
            </a:r>
            <a:r>
              <a:rPr lang="es-ES_tradnl" altLang="en-US" sz="2400" b="1">
                <a:solidFill>
                  <a:srgbClr val="0000FF"/>
                </a:solidFill>
              </a:rPr>
              <a:t>le </a:t>
            </a:r>
            <a:r>
              <a:rPr lang="es-ES_tradnl" altLang="en-US" sz="2400">
                <a:solidFill>
                  <a:srgbClr val="0000FF"/>
                </a:solidFill>
              </a:rPr>
              <a:t> despacha la receta a Pablo. </a:t>
            </a:r>
          </a:p>
          <a:p>
            <a:pPr marL="990600" lvl="1" indent="-533400">
              <a:lnSpc>
                <a:spcPct val="80000"/>
              </a:lnSpc>
            </a:pPr>
            <a:r>
              <a:rPr lang="es-ES_tradnl" altLang="en-US" sz="2400" i="1"/>
              <a:t>The pharmacist fiils Pablo’s prescription.</a:t>
            </a:r>
          </a:p>
          <a:p>
            <a:pPr marL="990600" lvl="1" indent="-533400">
              <a:lnSpc>
                <a:spcPct val="80000"/>
              </a:lnSpc>
            </a:pPr>
            <a:r>
              <a:rPr lang="es-ES_tradnl" altLang="en-US" sz="2400">
                <a:solidFill>
                  <a:srgbClr val="0000FF"/>
                </a:solidFill>
              </a:rPr>
              <a:t>El medico </a:t>
            </a:r>
            <a:r>
              <a:rPr lang="es-ES_tradnl" altLang="en-US" sz="2400" b="1">
                <a:solidFill>
                  <a:srgbClr val="0000FF"/>
                </a:solidFill>
              </a:rPr>
              <a:t>les</a:t>
            </a:r>
            <a:r>
              <a:rPr lang="es-ES_tradnl" altLang="en-US" sz="2400">
                <a:solidFill>
                  <a:srgbClr val="0000FF"/>
                </a:solidFill>
              </a:rPr>
              <a:t> habla a sus pacientes.</a:t>
            </a:r>
          </a:p>
          <a:p>
            <a:pPr marL="990600" lvl="1" indent="-533400">
              <a:lnSpc>
                <a:spcPct val="80000"/>
              </a:lnSpc>
            </a:pPr>
            <a:r>
              <a:rPr lang="es-ES_tradnl" altLang="en-US" sz="2400" i="1"/>
              <a:t>The doctor speaks to his patients</a:t>
            </a:r>
          </a:p>
          <a:p>
            <a:pPr marL="990600" lvl="1" indent="-533400">
              <a:lnSpc>
                <a:spcPct val="80000"/>
              </a:lnSpc>
            </a:pPr>
            <a:endParaRPr lang="es-ES_tradnl" altLang="en-US" sz="2400">
              <a:solidFill>
                <a:srgbClr val="008000"/>
              </a:solidFill>
            </a:endParaRPr>
          </a:p>
          <a:p>
            <a:pPr marL="609600" indent="-609600">
              <a:lnSpc>
                <a:spcPct val="80000"/>
              </a:lnSpc>
              <a:buFontTx/>
              <a:buNone/>
            </a:pPr>
            <a:r>
              <a:rPr lang="es-ES_tradnl" altLang="en-US" sz="2800">
                <a:solidFill>
                  <a:srgbClr val="CC00CC"/>
                </a:solidFill>
              </a:rPr>
              <a:t>	What does the pharmacist fill for Pablo?—</a:t>
            </a:r>
            <a:r>
              <a:rPr lang="es-ES_tradnl" altLang="en-US" sz="2800" b="1">
                <a:solidFill>
                  <a:srgbClr val="CC00CC"/>
                </a:solidFill>
              </a:rPr>
              <a:t>una receta</a:t>
            </a:r>
            <a:r>
              <a:rPr lang="es-ES_tradnl" altLang="en-US" sz="2800">
                <a:solidFill>
                  <a:srgbClr val="CC00CC"/>
                </a:solidFill>
              </a:rPr>
              <a:t>. </a:t>
            </a:r>
            <a:r>
              <a:rPr lang="es-ES_tradnl" altLang="en-US" sz="2800" b="1">
                <a:solidFill>
                  <a:srgbClr val="CC00CC"/>
                </a:solidFill>
              </a:rPr>
              <a:t>Una receta</a:t>
            </a:r>
            <a:r>
              <a:rPr lang="es-ES_tradnl" altLang="en-US" sz="2800">
                <a:solidFill>
                  <a:srgbClr val="CC00CC"/>
                </a:solidFill>
              </a:rPr>
              <a:t> is the direct object of the sentence because it is the direct reciever of the action. It tells us what was given. Pablo is the indirect object because it indicates for whom the prescription was filled.</a:t>
            </a:r>
          </a:p>
        </p:txBody>
      </p:sp>
    </p:spTree>
    <p:extLst>
      <p:ext uri="{BB962C8B-B14F-4D97-AF65-F5344CB8AC3E}">
        <p14:creationId xmlns:p14="http://schemas.microsoft.com/office/powerpoint/2010/main" val="249199415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0" y="381000"/>
            <a:ext cx="9144000" cy="6248400"/>
          </a:xfrm>
        </p:spPr>
        <p:txBody>
          <a:bodyPr/>
          <a:lstStyle/>
          <a:p>
            <a:pPr>
              <a:lnSpc>
                <a:spcPct val="90000"/>
              </a:lnSpc>
              <a:buFontTx/>
              <a:buNone/>
            </a:pPr>
            <a:r>
              <a:rPr lang="en-US" altLang="en-US" dirty="0"/>
              <a:t>2. The indirect object pronoun </a:t>
            </a:r>
            <a:r>
              <a:rPr lang="en-US" altLang="en-US" b="1" dirty="0"/>
              <a:t>le</a:t>
            </a:r>
            <a:r>
              <a:rPr lang="en-US" altLang="en-US" dirty="0"/>
              <a:t> and </a:t>
            </a:r>
            <a:r>
              <a:rPr lang="en-US" altLang="en-US" b="1" dirty="0"/>
              <a:t>les</a:t>
            </a:r>
            <a:r>
              <a:rPr lang="en-US" altLang="en-US" dirty="0"/>
              <a:t> are both masculine and feminine. </a:t>
            </a:r>
            <a:r>
              <a:rPr lang="en-US" altLang="en-US" b="1" dirty="0"/>
              <a:t>Le</a:t>
            </a:r>
            <a:r>
              <a:rPr lang="en-US" altLang="en-US" dirty="0"/>
              <a:t> and </a:t>
            </a:r>
            <a:r>
              <a:rPr lang="en-US" altLang="en-US" b="1" dirty="0"/>
              <a:t>les</a:t>
            </a:r>
            <a:r>
              <a:rPr lang="en-US" altLang="en-US" dirty="0"/>
              <a:t> are often used along </a:t>
            </a:r>
            <a:r>
              <a:rPr lang="en-US" altLang="en-US" b="1" dirty="0"/>
              <a:t>with a noun phrase</a:t>
            </a:r>
            <a:r>
              <a:rPr lang="en-US" altLang="en-US" dirty="0"/>
              <a:t> as in the following examples:</a:t>
            </a:r>
          </a:p>
          <a:p>
            <a:pPr lvl="1">
              <a:lnSpc>
                <a:spcPct val="90000"/>
              </a:lnSpc>
            </a:pPr>
            <a:r>
              <a:rPr lang="en-US" altLang="en-US" dirty="0">
                <a:solidFill>
                  <a:srgbClr val="0000FF"/>
                </a:solidFill>
              </a:rPr>
              <a:t>El medico </a:t>
            </a:r>
            <a:r>
              <a:rPr lang="en-US" altLang="en-US" b="1" dirty="0">
                <a:solidFill>
                  <a:srgbClr val="0000FF"/>
                </a:solidFill>
              </a:rPr>
              <a:t>le</a:t>
            </a:r>
            <a:r>
              <a:rPr lang="en-US" altLang="en-US" dirty="0">
                <a:solidFill>
                  <a:srgbClr val="0000FF"/>
                </a:solidFill>
              </a:rPr>
              <a:t> da </a:t>
            </a:r>
            <a:r>
              <a:rPr lang="en-US" altLang="en-US" dirty="0" err="1">
                <a:solidFill>
                  <a:srgbClr val="0000FF"/>
                </a:solidFill>
              </a:rPr>
              <a:t>una</a:t>
            </a:r>
            <a:r>
              <a:rPr lang="en-US" altLang="en-US" dirty="0">
                <a:solidFill>
                  <a:srgbClr val="0000FF"/>
                </a:solidFill>
              </a:rPr>
              <a:t> </a:t>
            </a:r>
            <a:r>
              <a:rPr lang="en-US" altLang="en-US" dirty="0" err="1">
                <a:solidFill>
                  <a:srgbClr val="0000FF"/>
                </a:solidFill>
              </a:rPr>
              <a:t>receta</a:t>
            </a:r>
            <a:r>
              <a:rPr lang="en-US" altLang="en-US" dirty="0">
                <a:solidFill>
                  <a:srgbClr val="0000FF"/>
                </a:solidFill>
              </a:rPr>
              <a:t> </a:t>
            </a:r>
            <a:r>
              <a:rPr lang="en-US" altLang="en-US" b="1" dirty="0">
                <a:solidFill>
                  <a:srgbClr val="0000FF"/>
                </a:solidFill>
              </a:rPr>
              <a:t>al </a:t>
            </a:r>
            <a:r>
              <a:rPr lang="en-US" altLang="en-US" b="1" dirty="0" err="1">
                <a:solidFill>
                  <a:srgbClr val="0000FF"/>
                </a:solidFill>
              </a:rPr>
              <a:t>enfermo</a:t>
            </a:r>
            <a:r>
              <a:rPr lang="en-US" altLang="en-US" dirty="0">
                <a:solidFill>
                  <a:srgbClr val="0000FF"/>
                </a:solidFill>
              </a:rPr>
              <a:t>.</a:t>
            </a:r>
            <a:endParaRPr lang="en-US" altLang="en-US" dirty="0"/>
          </a:p>
          <a:p>
            <a:pPr lvl="1">
              <a:lnSpc>
                <a:spcPct val="90000"/>
              </a:lnSpc>
            </a:pPr>
            <a:r>
              <a:rPr lang="en-US" altLang="en-US" b="1" dirty="0">
                <a:solidFill>
                  <a:srgbClr val="0000FF"/>
                </a:solidFill>
              </a:rPr>
              <a:t>Le</a:t>
            </a:r>
            <a:r>
              <a:rPr lang="en-US" altLang="en-US" dirty="0">
                <a:solidFill>
                  <a:srgbClr val="0000FF"/>
                </a:solidFill>
              </a:rPr>
              <a:t> da </a:t>
            </a:r>
            <a:r>
              <a:rPr lang="en-US" altLang="en-US" dirty="0" err="1">
                <a:solidFill>
                  <a:srgbClr val="0000FF"/>
                </a:solidFill>
              </a:rPr>
              <a:t>una</a:t>
            </a:r>
            <a:r>
              <a:rPr lang="en-US" altLang="en-US" dirty="0">
                <a:solidFill>
                  <a:srgbClr val="0000FF"/>
                </a:solidFill>
              </a:rPr>
              <a:t> </a:t>
            </a:r>
            <a:r>
              <a:rPr lang="en-US" altLang="en-US" dirty="0" err="1">
                <a:solidFill>
                  <a:srgbClr val="0000FF"/>
                </a:solidFill>
              </a:rPr>
              <a:t>receta</a:t>
            </a:r>
            <a:r>
              <a:rPr lang="en-US" altLang="en-US" dirty="0">
                <a:solidFill>
                  <a:srgbClr val="0000FF"/>
                </a:solidFill>
              </a:rPr>
              <a:t> </a:t>
            </a:r>
            <a:r>
              <a:rPr lang="en-US" altLang="en-US" b="1" dirty="0">
                <a:solidFill>
                  <a:srgbClr val="0000FF"/>
                </a:solidFill>
              </a:rPr>
              <a:t>a la </a:t>
            </a:r>
            <a:r>
              <a:rPr lang="en-US" altLang="en-US" b="1" dirty="0" err="1">
                <a:solidFill>
                  <a:srgbClr val="0000FF"/>
                </a:solidFill>
              </a:rPr>
              <a:t>enferma</a:t>
            </a:r>
            <a:r>
              <a:rPr lang="en-US" altLang="en-US" dirty="0">
                <a:solidFill>
                  <a:srgbClr val="0000FF"/>
                </a:solidFill>
              </a:rPr>
              <a:t>.</a:t>
            </a:r>
          </a:p>
          <a:p>
            <a:pPr lvl="1">
              <a:lnSpc>
                <a:spcPct val="90000"/>
              </a:lnSpc>
            </a:pPr>
            <a:r>
              <a:rPr lang="en-US" altLang="en-US" dirty="0">
                <a:solidFill>
                  <a:srgbClr val="0000FF"/>
                </a:solidFill>
              </a:rPr>
              <a:t>El medico </a:t>
            </a:r>
            <a:r>
              <a:rPr lang="en-US" altLang="en-US" b="1" dirty="0">
                <a:solidFill>
                  <a:srgbClr val="0000FF"/>
                </a:solidFill>
              </a:rPr>
              <a:t>les </a:t>
            </a:r>
            <a:r>
              <a:rPr lang="en-US" altLang="en-US" dirty="0">
                <a:solidFill>
                  <a:srgbClr val="0000FF"/>
                </a:solidFill>
              </a:rPr>
              <a:t>da </a:t>
            </a:r>
            <a:r>
              <a:rPr lang="en-US" altLang="en-US" dirty="0" err="1">
                <a:solidFill>
                  <a:srgbClr val="0000FF"/>
                </a:solidFill>
              </a:rPr>
              <a:t>una</a:t>
            </a:r>
            <a:r>
              <a:rPr lang="en-US" altLang="en-US" dirty="0">
                <a:solidFill>
                  <a:srgbClr val="0000FF"/>
                </a:solidFill>
              </a:rPr>
              <a:t> </a:t>
            </a:r>
            <a:r>
              <a:rPr lang="en-US" altLang="en-US" dirty="0" err="1">
                <a:solidFill>
                  <a:srgbClr val="0000FF"/>
                </a:solidFill>
              </a:rPr>
              <a:t>receta</a:t>
            </a:r>
            <a:r>
              <a:rPr lang="en-US" altLang="en-US" dirty="0">
                <a:solidFill>
                  <a:srgbClr val="0000FF"/>
                </a:solidFill>
              </a:rPr>
              <a:t> </a:t>
            </a:r>
            <a:r>
              <a:rPr lang="en-US" altLang="en-US" b="1" dirty="0">
                <a:solidFill>
                  <a:srgbClr val="0000FF"/>
                </a:solidFill>
              </a:rPr>
              <a:t>a </a:t>
            </a:r>
            <a:r>
              <a:rPr lang="en-US" altLang="en-US" b="1" dirty="0" err="1">
                <a:solidFill>
                  <a:srgbClr val="0000FF"/>
                </a:solidFill>
              </a:rPr>
              <a:t>sus</a:t>
            </a:r>
            <a:r>
              <a:rPr lang="en-US" altLang="en-US" b="1" dirty="0">
                <a:solidFill>
                  <a:srgbClr val="0000FF"/>
                </a:solidFill>
              </a:rPr>
              <a:t> </a:t>
            </a:r>
            <a:r>
              <a:rPr lang="en-US" altLang="en-US" b="1" dirty="0" err="1">
                <a:solidFill>
                  <a:srgbClr val="0000FF"/>
                </a:solidFill>
              </a:rPr>
              <a:t>pacientes</a:t>
            </a:r>
            <a:r>
              <a:rPr lang="en-US" altLang="en-US" dirty="0">
                <a:solidFill>
                  <a:srgbClr val="0000FF"/>
                </a:solidFill>
              </a:rPr>
              <a:t>.</a:t>
            </a:r>
          </a:p>
          <a:p>
            <a:pPr>
              <a:lnSpc>
                <a:spcPct val="90000"/>
              </a:lnSpc>
              <a:buFontTx/>
              <a:buNone/>
            </a:pPr>
            <a:r>
              <a:rPr lang="en-US" altLang="en-US" dirty="0"/>
              <a:t>3. Since </a:t>
            </a:r>
            <a:r>
              <a:rPr lang="en-US" altLang="en-US" b="1" dirty="0"/>
              <a:t>le</a:t>
            </a:r>
            <a:r>
              <a:rPr lang="en-US" altLang="en-US" dirty="0"/>
              <a:t> and </a:t>
            </a:r>
            <a:r>
              <a:rPr lang="en-US" altLang="en-US" b="1" dirty="0"/>
              <a:t>les</a:t>
            </a:r>
            <a:r>
              <a:rPr lang="en-US" altLang="en-US" dirty="0"/>
              <a:t> can refer to more than one person, they are often clarified like this:</a:t>
            </a:r>
          </a:p>
          <a:p>
            <a:pPr>
              <a:lnSpc>
                <a:spcPct val="90000"/>
              </a:lnSpc>
              <a:buFontTx/>
              <a:buNone/>
            </a:pPr>
            <a:r>
              <a:rPr lang="en-US" altLang="en-US" dirty="0"/>
              <a:t>                 </a:t>
            </a:r>
            <a:r>
              <a:rPr lang="en-US" altLang="en-US" dirty="0">
                <a:solidFill>
                  <a:srgbClr val="0000FF"/>
                </a:solidFill>
              </a:rPr>
              <a:t>a </a:t>
            </a:r>
            <a:r>
              <a:rPr lang="en-US" altLang="en-US" dirty="0" err="1">
                <a:solidFill>
                  <a:srgbClr val="0000FF"/>
                </a:solidFill>
              </a:rPr>
              <a:t>él</a:t>
            </a:r>
            <a:r>
              <a:rPr lang="en-US" altLang="en-US" dirty="0">
                <a:solidFill>
                  <a:srgbClr val="0000FF"/>
                </a:solidFill>
              </a:rPr>
              <a:t>				        a </a:t>
            </a:r>
            <a:r>
              <a:rPr lang="en-US" altLang="en-US" dirty="0" err="1">
                <a:solidFill>
                  <a:srgbClr val="0000FF"/>
                </a:solidFill>
              </a:rPr>
              <a:t>ellos</a:t>
            </a:r>
            <a:endParaRPr lang="en-US" altLang="en-US" dirty="0"/>
          </a:p>
          <a:p>
            <a:pPr>
              <a:lnSpc>
                <a:spcPct val="90000"/>
              </a:lnSpc>
              <a:buFontTx/>
              <a:buNone/>
            </a:pPr>
            <a:r>
              <a:rPr lang="en-US" altLang="en-US" b="1" dirty="0"/>
              <a:t>Le </a:t>
            </a:r>
            <a:r>
              <a:rPr lang="en-US" altLang="en-US" b="1" dirty="0" err="1"/>
              <a:t>hablo</a:t>
            </a:r>
            <a:r>
              <a:rPr lang="en-US" altLang="en-US" b="1" dirty="0"/>
              <a:t>  </a:t>
            </a:r>
            <a:r>
              <a:rPr lang="en-US" altLang="en-US" dirty="0">
                <a:solidFill>
                  <a:srgbClr val="0000FF"/>
                </a:solidFill>
              </a:rPr>
              <a:t>a </a:t>
            </a:r>
            <a:r>
              <a:rPr lang="en-US" altLang="en-US" dirty="0" err="1">
                <a:solidFill>
                  <a:srgbClr val="0000FF"/>
                </a:solidFill>
              </a:rPr>
              <a:t>ella</a:t>
            </a:r>
            <a:r>
              <a:rPr lang="en-US" altLang="en-US" dirty="0">
                <a:solidFill>
                  <a:srgbClr val="0000FF"/>
                </a:solidFill>
              </a:rPr>
              <a:t>	      </a:t>
            </a:r>
            <a:r>
              <a:rPr lang="en-US" altLang="en-US" b="1" dirty="0"/>
              <a:t>Les </a:t>
            </a:r>
            <a:r>
              <a:rPr lang="en-US" altLang="en-US" b="1" dirty="0" err="1"/>
              <a:t>hablo</a:t>
            </a:r>
            <a:r>
              <a:rPr lang="en-US" altLang="en-US" b="1" dirty="0">
                <a:solidFill>
                  <a:srgbClr val="0000FF"/>
                </a:solidFill>
              </a:rPr>
              <a:t>  </a:t>
            </a:r>
            <a:r>
              <a:rPr lang="en-US" altLang="en-US" dirty="0">
                <a:solidFill>
                  <a:srgbClr val="0000FF"/>
                </a:solidFill>
              </a:rPr>
              <a:t>a </a:t>
            </a:r>
            <a:r>
              <a:rPr lang="en-US" altLang="en-US" dirty="0" err="1">
                <a:solidFill>
                  <a:srgbClr val="0000FF"/>
                </a:solidFill>
              </a:rPr>
              <a:t>ellas</a:t>
            </a:r>
            <a:endParaRPr lang="en-US" altLang="en-US" dirty="0">
              <a:solidFill>
                <a:srgbClr val="0000FF"/>
              </a:solidFill>
            </a:endParaRPr>
          </a:p>
          <a:p>
            <a:pPr>
              <a:lnSpc>
                <a:spcPct val="90000"/>
              </a:lnSpc>
              <a:buFontTx/>
              <a:buNone/>
            </a:pPr>
            <a:r>
              <a:rPr lang="en-US" altLang="en-US" dirty="0">
                <a:solidFill>
                  <a:srgbClr val="0000FF"/>
                </a:solidFill>
              </a:rPr>
              <a:t>                 a </a:t>
            </a:r>
            <a:r>
              <a:rPr lang="en-US" altLang="en-US" dirty="0" err="1" smtClean="0">
                <a:solidFill>
                  <a:srgbClr val="0000FF"/>
                </a:solidFill>
              </a:rPr>
              <a:t>usted</a:t>
            </a:r>
            <a:r>
              <a:rPr lang="en-US" altLang="en-US" dirty="0" smtClean="0">
                <a:solidFill>
                  <a:srgbClr val="0000FF"/>
                </a:solidFill>
              </a:rPr>
              <a:t>                            </a:t>
            </a:r>
            <a:r>
              <a:rPr lang="en-US" altLang="en-US" dirty="0">
                <a:solidFill>
                  <a:srgbClr val="0000FF"/>
                </a:solidFill>
              </a:rPr>
              <a:t>a </a:t>
            </a:r>
            <a:r>
              <a:rPr lang="en-US" altLang="en-US" dirty="0" err="1">
                <a:solidFill>
                  <a:srgbClr val="0000FF"/>
                </a:solidFill>
              </a:rPr>
              <a:t>ustedes</a:t>
            </a:r>
            <a:endParaRPr lang="en-US" altLang="en-US" b="1" dirty="0"/>
          </a:p>
          <a:p>
            <a:pPr>
              <a:lnSpc>
                <a:spcPct val="90000"/>
              </a:lnSpc>
              <a:buFontTx/>
              <a:buNone/>
            </a:pPr>
            <a:endParaRPr lang="en-US" altLang="en-US" dirty="0"/>
          </a:p>
        </p:txBody>
      </p:sp>
      <p:sp>
        <p:nvSpPr>
          <p:cNvPr id="15364" name="Line 4"/>
          <p:cNvSpPr>
            <a:spLocks noChangeShapeType="1"/>
          </p:cNvSpPr>
          <p:nvPr/>
        </p:nvSpPr>
        <p:spPr bwMode="auto">
          <a:xfrm>
            <a:off x="1981200" y="4724400"/>
            <a:ext cx="0" cy="1600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rgbClr val="000000"/>
              </a:solidFill>
            </a:endParaRPr>
          </a:p>
        </p:txBody>
      </p:sp>
      <p:sp>
        <p:nvSpPr>
          <p:cNvPr id="15365" name="Line 5"/>
          <p:cNvSpPr>
            <a:spLocks noChangeShapeType="1"/>
          </p:cNvSpPr>
          <p:nvPr/>
        </p:nvSpPr>
        <p:spPr bwMode="auto">
          <a:xfrm>
            <a:off x="6477000" y="4724400"/>
            <a:ext cx="0" cy="1600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rgbClr val="000000"/>
              </a:solidFill>
            </a:endParaRPr>
          </a:p>
        </p:txBody>
      </p:sp>
    </p:spTree>
    <p:extLst>
      <p:ext uri="{BB962C8B-B14F-4D97-AF65-F5344CB8AC3E}">
        <p14:creationId xmlns:p14="http://schemas.microsoft.com/office/powerpoint/2010/main" val="198505960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5"/>
          <p:cNvSpPr>
            <a:spLocks noGrp="1" noChangeArrowheads="1"/>
          </p:cNvSpPr>
          <p:nvPr>
            <p:ph type="body" idx="1"/>
          </p:nvPr>
        </p:nvSpPr>
        <p:spPr>
          <a:xfrm>
            <a:off x="228600" y="1036638"/>
            <a:ext cx="8686800" cy="4525962"/>
          </a:xfrm>
          <a:noFill/>
          <a:ln/>
        </p:spPr>
        <p:txBody>
          <a:bodyPr/>
          <a:lstStyle/>
          <a:p>
            <a:pPr marL="609600" indent="-609600">
              <a:buFontTx/>
              <a:buNone/>
            </a:pPr>
            <a:r>
              <a:rPr lang="en-US" altLang="en-US" dirty="0"/>
              <a:t>4.  </a:t>
            </a:r>
            <a:r>
              <a:rPr lang="es-ES_tradnl" altLang="en-US" dirty="0" err="1"/>
              <a:t>Remember</a:t>
            </a:r>
            <a:r>
              <a:rPr lang="es-ES_tradnl" altLang="en-US" dirty="0"/>
              <a:t> </a:t>
            </a:r>
            <a:r>
              <a:rPr lang="es-ES_tradnl" altLang="en-US" dirty="0" err="1"/>
              <a:t>that</a:t>
            </a:r>
            <a:r>
              <a:rPr lang="es-ES_tradnl" altLang="en-US" dirty="0"/>
              <a:t> </a:t>
            </a:r>
            <a:r>
              <a:rPr lang="es-ES_tradnl" altLang="en-US" b="1" dirty="0"/>
              <a:t>m</a:t>
            </a:r>
            <a:r>
              <a:rPr lang="en-US" altLang="en-US" b="1" dirty="0"/>
              <a:t>e, </a:t>
            </a:r>
            <a:r>
              <a:rPr lang="en-US" altLang="en-US" b="1" dirty="0" err="1"/>
              <a:t>te</a:t>
            </a:r>
            <a:r>
              <a:rPr lang="en-US" altLang="en-US" b="1" dirty="0"/>
              <a:t>, le, </a:t>
            </a:r>
            <a:r>
              <a:rPr lang="en-US" altLang="en-US" b="1" dirty="0" err="1"/>
              <a:t>nos</a:t>
            </a:r>
            <a:r>
              <a:rPr lang="en-US" altLang="en-US" b="1" dirty="0"/>
              <a:t> </a:t>
            </a:r>
            <a:r>
              <a:rPr lang="es-ES_tradnl" altLang="en-US" dirty="0"/>
              <a:t>and </a:t>
            </a:r>
            <a:r>
              <a:rPr lang="es-ES_tradnl" altLang="en-US" b="1" dirty="0"/>
              <a:t>les </a:t>
            </a:r>
            <a:r>
              <a:rPr lang="es-ES_tradnl" altLang="en-US" dirty="0"/>
              <a:t>are placed </a:t>
            </a:r>
            <a:r>
              <a:rPr lang="es-ES_tradnl" altLang="en-US" dirty="0" err="1"/>
              <a:t>right</a:t>
            </a:r>
            <a:r>
              <a:rPr lang="es-ES_tradnl" altLang="en-US" dirty="0"/>
              <a:t> </a:t>
            </a:r>
            <a:r>
              <a:rPr lang="es-ES_tradnl" altLang="en-US" b="1" dirty="0">
                <a:solidFill>
                  <a:srgbClr val="FF3300"/>
                </a:solidFill>
              </a:rPr>
              <a:t>BEFORE </a:t>
            </a:r>
            <a:r>
              <a:rPr lang="es-ES_tradnl" altLang="en-US" dirty="0" err="1"/>
              <a:t>the</a:t>
            </a:r>
            <a:r>
              <a:rPr lang="es-ES_tradnl" altLang="en-US" dirty="0"/>
              <a:t> </a:t>
            </a:r>
            <a:r>
              <a:rPr lang="es-ES_tradnl" altLang="en-US" b="1" dirty="0" err="1">
                <a:solidFill>
                  <a:srgbClr val="FF9900"/>
                </a:solidFill>
              </a:rPr>
              <a:t>verb</a:t>
            </a:r>
            <a:r>
              <a:rPr lang="es-ES_tradnl" altLang="en-US" dirty="0"/>
              <a:t>.</a:t>
            </a:r>
          </a:p>
          <a:p>
            <a:pPr marL="990600" lvl="1" indent="-533400" algn="ctr"/>
            <a:r>
              <a:rPr lang="es-ES_tradnl" altLang="en-US" dirty="0"/>
              <a:t>¿El medico </a:t>
            </a:r>
            <a:r>
              <a:rPr lang="es-ES_tradnl" altLang="en-US" b="1" dirty="0">
                <a:solidFill>
                  <a:srgbClr val="FF3300"/>
                </a:solidFill>
              </a:rPr>
              <a:t>te</a:t>
            </a:r>
            <a:r>
              <a:rPr lang="es-ES_tradnl" altLang="en-US" dirty="0"/>
              <a:t> </a:t>
            </a:r>
            <a:r>
              <a:rPr lang="es-ES_tradnl" altLang="en-US" b="1" dirty="0">
                <a:solidFill>
                  <a:srgbClr val="FF9900"/>
                </a:solidFill>
              </a:rPr>
              <a:t>ve</a:t>
            </a:r>
            <a:r>
              <a:rPr lang="es-ES_tradnl" altLang="en-US" dirty="0"/>
              <a:t> ? </a:t>
            </a:r>
          </a:p>
          <a:p>
            <a:pPr marL="990600" lvl="1" indent="-533400" algn="ctr"/>
            <a:r>
              <a:rPr lang="es-ES_tradnl" altLang="en-US" dirty="0"/>
              <a:t>Si, y</a:t>
            </a:r>
            <a:r>
              <a:rPr lang="es-ES_tradnl" altLang="en-US" b="1" dirty="0">
                <a:solidFill>
                  <a:srgbClr val="FF3300"/>
                </a:solidFill>
              </a:rPr>
              <a:t> me</a:t>
            </a:r>
            <a:r>
              <a:rPr lang="es-ES_tradnl" altLang="en-US" dirty="0"/>
              <a:t> </a:t>
            </a:r>
            <a:r>
              <a:rPr lang="es-ES_tradnl" altLang="en-US" b="1" dirty="0">
                <a:solidFill>
                  <a:srgbClr val="FF9900"/>
                </a:solidFill>
              </a:rPr>
              <a:t>examina.</a:t>
            </a:r>
          </a:p>
          <a:p>
            <a:pPr marL="990600" lvl="1" indent="-533400" algn="ctr"/>
            <a:r>
              <a:rPr lang="es-ES_tradnl" altLang="en-US" dirty="0"/>
              <a:t>¿</a:t>
            </a:r>
            <a:r>
              <a:rPr lang="es-ES_tradnl" altLang="en-US" b="1" dirty="0">
                <a:solidFill>
                  <a:srgbClr val="FF3300"/>
                </a:solidFill>
              </a:rPr>
              <a:t>le </a:t>
            </a:r>
            <a:r>
              <a:rPr lang="es-ES_tradnl" altLang="en-US" b="1" dirty="0">
                <a:solidFill>
                  <a:srgbClr val="FF9900"/>
                </a:solidFill>
              </a:rPr>
              <a:t>habla</a:t>
            </a:r>
            <a:r>
              <a:rPr lang="es-ES_tradnl" altLang="en-US" dirty="0"/>
              <a:t> a ella el farmacéutico?</a:t>
            </a:r>
          </a:p>
          <a:p>
            <a:pPr marL="990600" lvl="1" indent="-533400" algn="ctr"/>
            <a:r>
              <a:rPr lang="es-ES_tradnl" altLang="en-US" dirty="0"/>
              <a:t>La recepcionista </a:t>
            </a:r>
            <a:r>
              <a:rPr lang="es-ES_tradnl" altLang="en-US" b="1" dirty="0">
                <a:solidFill>
                  <a:srgbClr val="FF3300"/>
                </a:solidFill>
              </a:rPr>
              <a:t>nos </a:t>
            </a:r>
            <a:r>
              <a:rPr lang="es-ES_tradnl" altLang="en-US" b="1" dirty="0">
                <a:solidFill>
                  <a:srgbClr val="FF9900"/>
                </a:solidFill>
              </a:rPr>
              <a:t>da</a:t>
            </a:r>
            <a:r>
              <a:rPr lang="es-ES_tradnl" altLang="en-US" dirty="0"/>
              <a:t> una cita</a:t>
            </a:r>
          </a:p>
          <a:p>
            <a:pPr marL="990600" lvl="1" indent="-533400" algn="ctr"/>
            <a:r>
              <a:rPr lang="es-ES_tradnl" altLang="en-US" dirty="0"/>
              <a:t>¿</a:t>
            </a:r>
            <a:r>
              <a:rPr lang="es-ES_tradnl" altLang="en-US" b="1" dirty="0">
                <a:solidFill>
                  <a:srgbClr val="FF3300"/>
                </a:solidFill>
              </a:rPr>
              <a:t>les</a:t>
            </a:r>
            <a:r>
              <a:rPr lang="es-ES_tradnl" altLang="en-US" dirty="0"/>
              <a:t> </a:t>
            </a:r>
            <a:r>
              <a:rPr lang="es-ES_tradnl" altLang="en-US" b="1" dirty="0">
                <a:solidFill>
                  <a:srgbClr val="FF9900"/>
                </a:solidFill>
              </a:rPr>
              <a:t>da</a:t>
            </a:r>
            <a:r>
              <a:rPr lang="es-ES_tradnl" altLang="en-US" dirty="0"/>
              <a:t> la cita para mañana?</a:t>
            </a:r>
          </a:p>
        </p:txBody>
      </p:sp>
    </p:spTree>
    <p:extLst>
      <p:ext uri="{BB962C8B-B14F-4D97-AF65-F5344CB8AC3E}">
        <p14:creationId xmlns:p14="http://schemas.microsoft.com/office/powerpoint/2010/main" val="297928832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s-ES_tradnl" dirty="0" smtClean="0"/>
              <a:t>TEXTBOOK</a:t>
            </a:r>
          </a:p>
          <a:p>
            <a:r>
              <a:rPr lang="es-ES_tradnl" dirty="0" smtClean="0"/>
              <a:t>Completa </a:t>
            </a:r>
            <a:r>
              <a:rPr lang="es-ES_tradnl" u="sng" dirty="0" smtClean="0"/>
              <a:t>ejercicio 17</a:t>
            </a:r>
            <a:r>
              <a:rPr lang="es-ES_tradnl" dirty="0" smtClean="0"/>
              <a:t> p. 210</a:t>
            </a:r>
          </a:p>
          <a:p>
            <a:r>
              <a:rPr lang="es-ES_tradnl" dirty="0" smtClean="0"/>
              <a:t>Completa </a:t>
            </a:r>
            <a:r>
              <a:rPr lang="es-ES_tradnl" u="sng" dirty="0" smtClean="0"/>
              <a:t>ejercicio 19</a:t>
            </a:r>
            <a:r>
              <a:rPr lang="es-ES_tradnl" dirty="0" smtClean="0"/>
              <a:t> p. 210</a:t>
            </a:r>
          </a:p>
          <a:p>
            <a:endParaRPr lang="es-ES_tradnl" dirty="0" smtClean="0"/>
          </a:p>
          <a:p>
            <a:pPr marL="0" indent="0">
              <a:buNone/>
            </a:pPr>
            <a:r>
              <a:rPr lang="es-ES_tradnl" dirty="0" smtClean="0"/>
              <a:t>WORKBOOK</a:t>
            </a:r>
            <a:endParaRPr lang="es-ES_tradnl" dirty="0" smtClean="0"/>
          </a:p>
          <a:p>
            <a:r>
              <a:rPr lang="es-ES_tradnl" dirty="0" smtClean="0"/>
              <a:t>Completa p. 6.12</a:t>
            </a:r>
            <a:endParaRPr lang="en-US" dirty="0"/>
          </a:p>
        </p:txBody>
      </p:sp>
      <p:sp>
        <p:nvSpPr>
          <p:cNvPr id="4" name="Slide Number Placeholder 3"/>
          <p:cNvSpPr>
            <a:spLocks noGrp="1"/>
          </p:cNvSpPr>
          <p:nvPr>
            <p:ph type="sldNum" sz="quarter" idx="12"/>
          </p:nvPr>
        </p:nvSpPr>
        <p:spPr/>
        <p:txBody>
          <a:bodyPr/>
          <a:lstStyle/>
          <a:p>
            <a:pPr>
              <a:defRPr/>
            </a:pPr>
            <a:fld id="{C864229B-507F-40DE-B8A7-B642FAC0EBF6}" type="slidenum">
              <a:rPr lang="en-US" altLang="en-US" smtClean="0">
                <a:solidFill>
                  <a:srgbClr val="000000"/>
                </a:solidFill>
              </a:rPr>
              <a:pPr>
                <a:defRPr/>
              </a:pPr>
              <a:t>5</a:t>
            </a:fld>
            <a:endParaRPr lang="en-US" altLang="en-US">
              <a:solidFill>
                <a:srgbClr val="000000"/>
              </a:solidFill>
            </a:endParaRPr>
          </a:p>
        </p:txBody>
      </p:sp>
      <p:sp>
        <p:nvSpPr>
          <p:cNvPr id="5" name="Title 1"/>
          <p:cNvSpPr txBox="1">
            <a:spLocks/>
          </p:cNvSpPr>
          <p:nvPr/>
        </p:nvSpPr>
        <p:spPr bwMode="auto">
          <a:xfrm>
            <a:off x="609600" y="2286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r>
              <a:rPr lang="es-ES_tradnl" kern="0" dirty="0" smtClean="0">
                <a:solidFill>
                  <a:srgbClr val="FF0000"/>
                </a:solidFill>
              </a:rPr>
              <a:t>Tarea # 73</a:t>
            </a:r>
            <a:endParaRPr lang="en-US" kern="0" dirty="0">
              <a:solidFill>
                <a:srgbClr val="FF0000"/>
              </a:solidFill>
            </a:endParaRPr>
          </a:p>
        </p:txBody>
      </p:sp>
    </p:spTree>
    <p:extLst>
      <p:ext uri="{BB962C8B-B14F-4D97-AF65-F5344CB8AC3E}">
        <p14:creationId xmlns:p14="http://schemas.microsoft.com/office/powerpoint/2010/main" val="312213829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2592</TotalTime>
  <Words>251</Words>
  <Application>Microsoft Office PowerPoint</Application>
  <PresentationFormat>On-screen Show (4:3)</PresentationFormat>
  <Paragraphs>37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Default Design</vt:lpstr>
      <vt:lpstr>Me llamo _________ Clase  702 La fecha es el 8 de junio del 2018</vt:lpstr>
      <vt:lpstr>Los pronombres le, les (telling what happens to others)</vt:lpstr>
      <vt:lpstr>PowerPoint Presentation</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 Clase  801 La fecha es el 23 de marzo del 2015</dc:title>
  <dc:creator>Helen Zumaeta</dc:creator>
  <cp:lastModifiedBy>Helen Zumaeta</cp:lastModifiedBy>
  <cp:revision>15</cp:revision>
  <cp:lastPrinted>2016-06-01T21:17:16Z</cp:lastPrinted>
  <dcterms:created xsi:type="dcterms:W3CDTF">2015-03-23T21:18:13Z</dcterms:created>
  <dcterms:modified xsi:type="dcterms:W3CDTF">2018-06-08T14:27:20Z</dcterms:modified>
</cp:coreProperties>
</file>